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Average"/>
      <p:regular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Explain- what IXL is - add more detail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Remind parents to allow students to make mistakes so the teachers know if a skill or standard needs to be retaught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youtube.com/v/l8JlTqJYKUQ" TargetMode="External"/><Relationship Id="rId4" Type="http://schemas.openxmlformats.org/officeDocument/2006/relationships/image" Target="../media/image0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png"/><Relationship Id="rId4"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greatminds.net/support/parent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t/>
            </a:r>
            <a:endParaRPr sz="6000"/>
          </a:p>
          <a:p>
            <a:pPr lvl="0">
              <a:spcBef>
                <a:spcPts val="0"/>
              </a:spcBef>
              <a:buNone/>
            </a:pPr>
            <a:r>
              <a:t/>
            </a:r>
            <a:endParaRPr sz="6000"/>
          </a:p>
          <a:p>
            <a:pPr lvl="0">
              <a:spcBef>
                <a:spcPts val="0"/>
              </a:spcBef>
              <a:buNone/>
            </a:pPr>
            <a:r>
              <a:t/>
            </a:r>
            <a:endParaRPr sz="6000"/>
          </a:p>
          <a:p>
            <a:pPr lvl="0">
              <a:spcBef>
                <a:spcPts val="0"/>
              </a:spcBef>
              <a:buNone/>
            </a:pPr>
            <a:r>
              <a:rPr lang="en" sz="6000"/>
              <a:t>Introduction to Eureka Math </a:t>
            </a:r>
          </a:p>
          <a:p>
            <a:pPr lvl="0">
              <a:spcBef>
                <a:spcPts val="0"/>
              </a:spcBef>
              <a:buNone/>
            </a:pPr>
            <a:r>
              <a:t/>
            </a:r>
            <a:endParaRP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sz="3000"/>
              <a:t>2016-2017</a:t>
            </a:r>
          </a:p>
        </p:txBody>
      </p:sp>
      <p:sp>
        <p:nvSpPr>
          <p:cNvPr id="61" name="Shape 61"/>
          <p:cNvSpPr txBox="1"/>
          <p:nvPr/>
        </p:nvSpPr>
        <p:spPr>
          <a:xfrm>
            <a:off x="467250" y="3967475"/>
            <a:ext cx="8209500" cy="572700"/>
          </a:xfrm>
          <a:prstGeom prst="rect">
            <a:avLst/>
          </a:prstGeom>
          <a:noFill/>
          <a:ln>
            <a:noFill/>
          </a:ln>
        </p:spPr>
        <p:txBody>
          <a:bodyPr anchorCtr="0" anchor="t" bIns="91425" lIns="91425" rIns="91425" tIns="91425">
            <a:noAutofit/>
          </a:bodyPr>
          <a:lstStyle/>
          <a:p>
            <a:pPr lvl="0">
              <a:spcBef>
                <a:spcPts val="0"/>
              </a:spcBef>
              <a:buNone/>
            </a:pPr>
            <a:r>
              <a:rPr b="1" lang="en" sz="1800">
                <a:solidFill>
                  <a:srgbClr val="FFFFFF"/>
                </a:solidFill>
              </a:rPr>
              <a:t>Mrs. Duffy    Mrs. Sullivan     Ms. Loughran     Ms. Shaw    Ms. Matula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Why is Fluency important?</a:t>
            </a:r>
          </a:p>
        </p:txBody>
      </p:sp>
      <p:sp>
        <p:nvSpPr>
          <p:cNvPr id="118" name="Shape 118"/>
          <p:cNvSpPr txBox="1"/>
          <p:nvPr>
            <p:ph idx="1" type="body"/>
          </p:nvPr>
        </p:nvSpPr>
        <p:spPr>
          <a:xfrm>
            <a:off x="179775" y="1152475"/>
            <a:ext cx="3575700" cy="3781200"/>
          </a:xfrm>
          <a:prstGeom prst="rect">
            <a:avLst/>
          </a:prstGeom>
        </p:spPr>
        <p:txBody>
          <a:bodyPr anchorCtr="0" anchor="t" bIns="91425" lIns="91425" rIns="91425" tIns="91425">
            <a:noAutofit/>
          </a:bodyPr>
          <a:lstStyle/>
          <a:p>
            <a:pPr indent="-336550" lvl="0" marL="457200" rtl="0">
              <a:spcBef>
                <a:spcPts val="0"/>
              </a:spcBef>
              <a:buSzPct val="100000"/>
            </a:pPr>
            <a:r>
              <a:rPr lang="en" sz="1700"/>
              <a:t>Math fact fluency allows students more time to concentrate on the strategy of a problem.</a:t>
            </a:r>
          </a:p>
          <a:p>
            <a:pPr indent="-336550" lvl="0" marL="457200" rtl="0">
              <a:spcBef>
                <a:spcPts val="0"/>
              </a:spcBef>
              <a:buSzPct val="100000"/>
            </a:pPr>
            <a:r>
              <a:rPr lang="en" sz="1700"/>
              <a:t>Students who have mastered their facts will approach a problem with more confidence, greater number sense , and conceptual understanding. </a:t>
            </a:r>
          </a:p>
          <a:p>
            <a:pPr indent="-336550" lvl="0" marL="457200" rtl="0">
              <a:spcBef>
                <a:spcPts val="0"/>
              </a:spcBef>
              <a:buSzPct val="100000"/>
            </a:pPr>
            <a:r>
              <a:rPr lang="en" sz="1700"/>
              <a:t>See attached video.</a:t>
            </a:r>
          </a:p>
        </p:txBody>
      </p:sp>
      <p:sp>
        <p:nvSpPr>
          <p:cNvPr descr="Automaticity is immediate, effortless recall of math facts. This frees the brain's working memory to solve more complex problems in mathematics. In turn this prepares students to tackle the challenges of higher mathematics, and gives them the confidence to feel that they can succeed in math." id="119" name="Shape 119" title="Math Fact Fluency: Working Memory">
            <a:hlinkClick r:id="rId3"/>
          </p:cNvPr>
          <p:cNvSpPr/>
          <p:nvPr/>
        </p:nvSpPr>
        <p:spPr>
          <a:xfrm>
            <a:off x="3971775" y="1106225"/>
            <a:ext cx="4860524" cy="3645399"/>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Teacher-Parent Communication</a:t>
            </a:r>
          </a:p>
        </p:txBody>
      </p:sp>
      <p:sp>
        <p:nvSpPr>
          <p:cNvPr id="125" name="Shape 12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pPr>
            <a:r>
              <a:rPr lang="en" sz="2000"/>
              <a:t>Weekly newsletters will include information on the math lessons for the week and new strategies introduced.</a:t>
            </a:r>
          </a:p>
          <a:p>
            <a:pPr indent="-355600" lvl="0" marL="457200" rtl="0">
              <a:spcBef>
                <a:spcPts val="0"/>
              </a:spcBef>
              <a:buSzPct val="100000"/>
            </a:pPr>
            <a:r>
              <a:rPr lang="en" sz="2000"/>
              <a:t>Homework Helpers will be sent home nightly in homework folders.</a:t>
            </a:r>
          </a:p>
          <a:p>
            <a:pPr indent="-355600" lvl="0" marL="457200" rtl="0">
              <a:spcBef>
                <a:spcPts val="0"/>
              </a:spcBef>
              <a:buSzPct val="100000"/>
            </a:pPr>
            <a:r>
              <a:rPr lang="en" sz="2000"/>
              <a:t>Please review corrected homework and Exit Tickets in Friday Folders to determine skills that need additional practice. </a:t>
            </a:r>
          </a:p>
          <a:p>
            <a:pPr indent="-355600" lvl="0" marL="457200" rtl="0">
              <a:spcBef>
                <a:spcPts val="0"/>
              </a:spcBef>
              <a:buSzPct val="100000"/>
            </a:pPr>
            <a:r>
              <a:rPr lang="en" sz="2000"/>
              <a:t>Please contact your student’s teacher with individual questions and/or concerns. </a:t>
            </a:r>
          </a:p>
          <a:p>
            <a:pPr indent="-228600" lvl="0" marL="457200" rtl="0">
              <a:spcBef>
                <a:spcPts val="0"/>
              </a:spcBef>
            </a:pPr>
            <a:r>
              <a:rPr lang="en" sz="2000"/>
              <a:t>Please contact Mrs. Duffy with questions pertaining to the district math programs.</a:t>
            </a:r>
            <a:r>
              <a:rPr lang="en"/>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2016-2017 Math in District 128 </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This year we will continue to focus deeply on the major work of each grade so that our students gain strong foundations: solid conceptual understandings, a high degree of procedural skill and fluency, and the ability to apply the math they know to solve problems inside and outside the classroom</a:t>
            </a:r>
          </a:p>
          <a:p>
            <a:pPr indent="-228600" lvl="0" marL="457200" rtl="0">
              <a:spcBef>
                <a:spcPts val="0"/>
              </a:spcBef>
            </a:pPr>
            <a:r>
              <a:rPr lang="en"/>
              <a:t> This  year our math committee will continue to study programs, analyze data   and pilot units so that we make the best decision in the adoption of  new k-5 math materials for the 2017-2018 school year</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Third Grade Math Standards</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The new Illinois standards adopted in 2011 call for a greater focus and are significantly deeper than the 1996 Illinois standards</a:t>
            </a:r>
          </a:p>
          <a:p>
            <a:pPr indent="-228600" lvl="0" marL="457200" rtl="0">
              <a:spcBef>
                <a:spcPts val="0"/>
              </a:spcBef>
            </a:pPr>
            <a:r>
              <a:rPr lang="en"/>
              <a:t>The standards are designed around coherent progressions from grade to grade in order to develop deep conceptual understandings of core content</a:t>
            </a:r>
          </a:p>
          <a:p>
            <a:pPr indent="-228600" lvl="0" marL="457200" rtl="0">
              <a:spcBef>
                <a:spcPts val="0"/>
              </a:spcBef>
            </a:pPr>
            <a:r>
              <a:rPr lang="en"/>
              <a:t>Students are asked to use math flexibly for applications, apply the math in a context, particularly in science </a:t>
            </a:r>
          </a:p>
          <a:p>
            <a:pPr indent="-228600" lvl="0" marL="457200" rtl="0">
              <a:spcBef>
                <a:spcPts val="0"/>
              </a:spcBef>
            </a:pPr>
            <a:r>
              <a:rPr lang="en"/>
              <a:t>There is an emphasis on process and proficiencies versus getting the answer</a:t>
            </a:r>
          </a:p>
          <a:p>
            <a:pPr indent="-228600" lvl="0" marL="457200">
              <a:spcBef>
                <a:spcPts val="0"/>
              </a:spcBef>
            </a:pPr>
            <a:r>
              <a:rPr lang="en"/>
              <a:t>The newer standards represent significant curricular acceleration in grades k-8, with much of Algebra 1 and Geometry now in the middle grades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to expect in Third Grade?</a:t>
            </a:r>
          </a:p>
        </p:txBody>
      </p:sp>
      <p:sp>
        <p:nvSpPr>
          <p:cNvPr id="79" name="Shape 79"/>
          <p:cNvSpPr txBox="1"/>
          <p:nvPr>
            <p:ph idx="1" type="body"/>
          </p:nvPr>
        </p:nvSpPr>
        <p:spPr>
          <a:xfrm>
            <a:off x="311700" y="1198475"/>
            <a:ext cx="8520600" cy="3585300"/>
          </a:xfrm>
          <a:prstGeom prst="rect">
            <a:avLst/>
          </a:prstGeom>
        </p:spPr>
        <p:txBody>
          <a:bodyPr anchorCtr="0" anchor="t" bIns="91425" lIns="91425" rIns="91425" tIns="91425">
            <a:noAutofit/>
          </a:bodyPr>
          <a:lstStyle/>
          <a:p>
            <a:pPr indent="-336550" lvl="0" marL="457200" rtl="0">
              <a:spcBef>
                <a:spcPts val="0"/>
              </a:spcBef>
              <a:buSzPct val="100000"/>
            </a:pPr>
            <a:r>
              <a:rPr lang="en" sz="1700"/>
              <a:t>The Eureka Math curriculum provides more rigor and strategic thinking to prepare students for the future.</a:t>
            </a:r>
          </a:p>
          <a:p>
            <a:pPr indent="-336550" lvl="0" marL="457200" rtl="0">
              <a:spcBef>
                <a:spcPts val="0"/>
              </a:spcBef>
              <a:buSzPct val="100000"/>
            </a:pPr>
            <a:r>
              <a:rPr lang="en" sz="1700"/>
              <a:t>Content is divided into Modules according to Common Core State Standards.</a:t>
            </a:r>
          </a:p>
          <a:p>
            <a:pPr indent="-336550" lvl="0" marL="457200" rtl="0">
              <a:spcBef>
                <a:spcPts val="0"/>
              </a:spcBef>
              <a:buSzPct val="100000"/>
            </a:pPr>
            <a:r>
              <a:rPr lang="en" sz="1700"/>
              <a:t>Problem solving often includes more critical thinking in the form of word problems.</a:t>
            </a:r>
          </a:p>
          <a:p>
            <a:pPr indent="-336550" lvl="0" marL="457200" rtl="0">
              <a:spcBef>
                <a:spcPts val="0"/>
              </a:spcBef>
              <a:buSzPct val="100000"/>
            </a:pPr>
            <a:r>
              <a:rPr lang="en" sz="1700"/>
              <a:t> Students are expected to apply the R.D.W (Read Draw Write) process in each problem. </a:t>
            </a:r>
          </a:p>
          <a:p>
            <a:pPr indent="-336550" lvl="0" marL="457200" rtl="0">
              <a:spcBef>
                <a:spcPts val="0"/>
              </a:spcBef>
              <a:buSzPct val="100000"/>
            </a:pPr>
            <a:r>
              <a:rPr lang="en" sz="1700"/>
              <a:t>Nightly homework will be sent home along with a Homework Helper page for parent reference covering the current lesson. </a:t>
            </a:r>
          </a:p>
          <a:p>
            <a:pPr indent="-336550" lvl="0" marL="457200" rtl="0">
              <a:spcBef>
                <a:spcPts val="0"/>
              </a:spcBef>
              <a:buSzPct val="100000"/>
            </a:pPr>
            <a:r>
              <a:rPr lang="en" sz="1700"/>
              <a:t>Each Module will have a Mid-Module and End-of-Module assessment that will be graded using a rubric. </a:t>
            </a:r>
          </a:p>
          <a:p>
            <a:pPr indent="-336550" lvl="0" marL="457200">
              <a:spcBef>
                <a:spcPts val="0"/>
              </a:spcBef>
              <a:buSzPct val="100000"/>
            </a:pPr>
            <a:r>
              <a:rPr lang="en" sz="1700"/>
              <a:t>Study guides are sent home before every assessment and will be reviewed in class prior to the assessment.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R.D.W : Read Draw Write</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In the R.D.W process students are expected to answer each question with a picture, number sentence (2 x 6 = 12), and word sentence. The idea behind this strategy is to get students used to explaining their thought process when solving a problem. </a:t>
            </a:r>
          </a:p>
          <a:p>
            <a:pPr indent="-228600" lvl="0" marL="457200" rtl="0">
              <a:spcBef>
                <a:spcPts val="0"/>
              </a:spcBef>
            </a:pPr>
            <a:r>
              <a:rPr lang="en"/>
              <a:t>Points are given on assessments for each component of the R.D.W process.  </a:t>
            </a:r>
          </a:p>
          <a:p>
            <a:pPr indent="-228600" lvl="0" marL="457200">
              <a:spcBef>
                <a:spcPts val="0"/>
              </a:spcBef>
            </a:pPr>
            <a:r>
              <a:rPr lang="en"/>
              <a:t>See sample problem below. </a:t>
            </a:r>
          </a:p>
        </p:txBody>
      </p:sp>
      <p:pic>
        <p:nvPicPr>
          <p:cNvPr id="86" name="Shape 86"/>
          <p:cNvPicPr preferRelativeResize="0"/>
          <p:nvPr/>
        </p:nvPicPr>
        <p:blipFill rotWithShape="1">
          <a:blip r:embed="rId3">
            <a:alphaModFix/>
          </a:blip>
          <a:srcRect b="5339" l="5112" r="31997" t="28408"/>
          <a:stretch/>
        </p:blipFill>
        <p:spPr>
          <a:xfrm>
            <a:off x="669150" y="3483725"/>
            <a:ext cx="4668649" cy="1340175"/>
          </a:xfrm>
          <a:prstGeom prst="rect">
            <a:avLst/>
          </a:prstGeom>
          <a:noFill/>
          <a:ln>
            <a:noFill/>
          </a:ln>
        </p:spPr>
      </p:pic>
      <p:pic>
        <p:nvPicPr>
          <p:cNvPr id="87" name="Shape 87"/>
          <p:cNvPicPr preferRelativeResize="0"/>
          <p:nvPr/>
        </p:nvPicPr>
        <p:blipFill rotWithShape="1">
          <a:blip r:embed="rId4">
            <a:alphaModFix/>
          </a:blip>
          <a:srcRect b="3920" l="6849" r="4536" t="2744"/>
          <a:stretch/>
        </p:blipFill>
        <p:spPr>
          <a:xfrm>
            <a:off x="5822674" y="3285850"/>
            <a:ext cx="1907575" cy="1538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Grading</a:t>
            </a:r>
          </a:p>
        </p:txBody>
      </p:sp>
      <p:sp>
        <p:nvSpPr>
          <p:cNvPr id="93" name="Shape 93"/>
          <p:cNvSpPr txBox="1"/>
          <p:nvPr>
            <p:ph idx="1" type="body"/>
          </p:nvPr>
        </p:nvSpPr>
        <p:spPr>
          <a:xfrm>
            <a:off x="311700" y="1152475"/>
            <a:ext cx="2924100" cy="3416400"/>
          </a:xfrm>
          <a:prstGeom prst="rect">
            <a:avLst/>
          </a:prstGeom>
        </p:spPr>
        <p:txBody>
          <a:bodyPr anchorCtr="0" anchor="t" bIns="91425" lIns="91425" rIns="91425" tIns="91425">
            <a:noAutofit/>
          </a:bodyPr>
          <a:lstStyle/>
          <a:p>
            <a:pPr indent="-228600" lvl="0" marL="457200" rtl="0">
              <a:spcBef>
                <a:spcPts val="0"/>
              </a:spcBef>
            </a:pPr>
            <a:r>
              <a:rPr lang="en"/>
              <a:t>Rubrics are organized by individual problem and the corresponding Common Core Standards. </a:t>
            </a:r>
          </a:p>
          <a:p>
            <a:pPr indent="-228600" lvl="0" marL="457200">
              <a:spcBef>
                <a:spcPts val="0"/>
              </a:spcBef>
            </a:pPr>
            <a:r>
              <a:rPr lang="en"/>
              <a:t>See sample rubric from 2nd Grade Eureka curriculum. </a:t>
            </a:r>
          </a:p>
        </p:txBody>
      </p:sp>
      <p:pic>
        <p:nvPicPr>
          <p:cNvPr id="94" name="Shape 94"/>
          <p:cNvPicPr preferRelativeResize="0"/>
          <p:nvPr/>
        </p:nvPicPr>
        <p:blipFill rotWithShape="1">
          <a:blip r:embed="rId3">
            <a:alphaModFix/>
          </a:blip>
          <a:srcRect b="0" l="0" r="1039" t="0"/>
          <a:stretch/>
        </p:blipFill>
        <p:spPr>
          <a:xfrm>
            <a:off x="3235800" y="170200"/>
            <a:ext cx="5702899" cy="47835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Materials</a:t>
            </a:r>
          </a:p>
        </p:txBody>
      </p:sp>
      <p:sp>
        <p:nvSpPr>
          <p:cNvPr id="100" name="Shape 10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Each student will be given a workbook that will be brought home nightly and returned to school the next day. </a:t>
            </a:r>
          </a:p>
          <a:p>
            <a:pPr indent="-228600" lvl="0" marL="457200" rtl="0">
              <a:spcBef>
                <a:spcPts val="0"/>
              </a:spcBef>
            </a:pPr>
            <a:r>
              <a:rPr lang="en"/>
              <a:t>Workbooks include the problem set, homework, and supporting templates. </a:t>
            </a:r>
          </a:p>
          <a:p>
            <a:pPr indent="-228600" lvl="0" marL="457200" rtl="0">
              <a:spcBef>
                <a:spcPts val="0"/>
              </a:spcBef>
            </a:pPr>
            <a:r>
              <a:rPr lang="en"/>
              <a:t>Problem sets are completed in class and should be used as a resource/guide when completing homework. </a:t>
            </a:r>
          </a:p>
          <a:p>
            <a:pPr indent="-228600" lvl="0" marL="457200" rtl="0">
              <a:spcBef>
                <a:spcPts val="0"/>
              </a:spcBef>
            </a:pPr>
            <a:r>
              <a:rPr lang="en"/>
              <a:t>Exit Tickets are given the day after the lesson as a formative assessment. </a:t>
            </a:r>
          </a:p>
          <a:p>
            <a:pPr indent="-228600" lvl="0" marL="457200" rtl="0">
              <a:spcBef>
                <a:spcPts val="0"/>
              </a:spcBef>
            </a:pPr>
            <a:r>
              <a:rPr lang="en"/>
              <a:t>Homework is turned in daily, corrected, and returned in the Friday Folders with all Exit Tickets for the week. </a:t>
            </a:r>
          </a:p>
          <a:p>
            <a:pPr indent="-228600" lvl="0" marL="457200" rtl="0">
              <a:spcBef>
                <a:spcPts val="0"/>
              </a:spcBef>
            </a:pPr>
            <a:r>
              <a:rPr lang="en"/>
              <a:t>Each student will be given an IXL password which gives them access to an online math practice with immediate feedback. Students will log in to IXL both at home and at school.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Differentiation</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pPr>
            <a:r>
              <a:rPr lang="en" sz="2000"/>
              <a:t>Students will rotate classrooms weekly based on ongoing classroom data (formal and informal) for interventions/enrichment to best meet the student’s instructional needs. </a:t>
            </a:r>
          </a:p>
          <a:p>
            <a:pPr indent="-355600" lvl="0" marL="457200" rtl="0">
              <a:spcBef>
                <a:spcPts val="0"/>
              </a:spcBef>
              <a:buSzPct val="100000"/>
            </a:pPr>
            <a:r>
              <a:rPr lang="en" sz="2000"/>
              <a:t>Instruction during the differentiation times will be mirrored to current week lessons.</a:t>
            </a:r>
          </a:p>
          <a:p>
            <a:pPr indent="-355600" lvl="0" marL="457200" rtl="0">
              <a:spcBef>
                <a:spcPts val="0"/>
              </a:spcBef>
              <a:buSzPct val="100000"/>
            </a:pPr>
            <a:r>
              <a:rPr lang="en" sz="2000"/>
              <a:t>Math games will be incorporated for a brain-friendly learning environment and skill reinforcement.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can parents support their student?</a:t>
            </a:r>
          </a:p>
        </p:txBody>
      </p:sp>
      <p:sp>
        <p:nvSpPr>
          <p:cNvPr id="112" name="Shape 11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We encourage parents to monitor their students as homework is completed. Parents and students may review the problem set completed in class and use it as a guide. </a:t>
            </a:r>
          </a:p>
          <a:p>
            <a:pPr indent="-228600" lvl="0" marL="457200" rtl="0">
              <a:spcBef>
                <a:spcPts val="0"/>
              </a:spcBef>
            </a:pPr>
            <a:r>
              <a:rPr lang="en"/>
              <a:t>Review the Homework Helper handout sent home in your student’s homework folder to familiarize yourself with the current strategies used in class. </a:t>
            </a:r>
          </a:p>
          <a:p>
            <a:pPr indent="-228600" lvl="0" marL="457200" rtl="0">
              <a:spcBef>
                <a:spcPts val="0"/>
              </a:spcBef>
            </a:pPr>
            <a:r>
              <a:rPr lang="en"/>
              <a:t>The Great Minds (Eureka) website offers a parent support page that includes Homework Helpers, Videos, Module Tip Sheets, and FAQ’s. </a:t>
            </a:r>
            <a:r>
              <a:rPr lang="en" u="sng">
                <a:solidFill>
                  <a:schemeClr val="hlink"/>
                </a:solidFill>
                <a:hlinkClick r:id="rId3"/>
              </a:rPr>
              <a:t>http://greatminds.net/support/parents</a:t>
            </a:r>
            <a:r>
              <a:rPr lang="en"/>
              <a:t> </a:t>
            </a:r>
          </a:p>
          <a:p>
            <a:pPr indent="-228600" lvl="0" marL="457200">
              <a:spcBef>
                <a:spcPts val="0"/>
              </a:spcBef>
            </a:pPr>
            <a:r>
              <a:rPr lang="en"/>
              <a:t>Studying basic math facts (addition, subtraction, multiplication, and division) would greatly behoove your student and assist in building their mathematical fluency.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